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6"/>
  </p:notesMasterIdLst>
  <p:sldIdLst>
    <p:sldId id="279" r:id="rId2"/>
    <p:sldId id="281" r:id="rId3"/>
    <p:sldId id="313" r:id="rId4"/>
    <p:sldId id="278" r:id="rId5"/>
    <p:sldId id="270" r:id="rId6"/>
    <p:sldId id="272" r:id="rId7"/>
    <p:sldId id="273" r:id="rId8"/>
    <p:sldId id="277" r:id="rId9"/>
    <p:sldId id="308" r:id="rId10"/>
    <p:sldId id="280" r:id="rId11"/>
    <p:sldId id="285" r:id="rId12"/>
    <p:sldId id="297" r:id="rId13"/>
    <p:sldId id="299" r:id="rId14"/>
    <p:sldId id="296" r:id="rId15"/>
    <p:sldId id="298" r:id="rId16"/>
    <p:sldId id="305" r:id="rId17"/>
    <p:sldId id="286" r:id="rId18"/>
    <p:sldId id="302" r:id="rId19"/>
    <p:sldId id="311" r:id="rId20"/>
    <p:sldId id="310" r:id="rId21"/>
    <p:sldId id="312" r:id="rId22"/>
    <p:sldId id="294" r:id="rId23"/>
    <p:sldId id="314" r:id="rId24"/>
    <p:sldId id="30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9"/>
    <p:restoredTop sz="86702"/>
  </p:normalViewPr>
  <p:slideViewPr>
    <p:cSldViewPr snapToGrid="0" snapToObjects="1">
      <p:cViewPr>
        <p:scale>
          <a:sx n="82" d="100"/>
          <a:sy n="82" d="100"/>
        </p:scale>
        <p:origin x="131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06D4-9009-3B44-BD58-B6A80A66154E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A91F6-E1B3-6C4C-8E43-CC8194C1E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12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7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ebounce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/throttle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ignoreInit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once, flush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6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RStudio’s</a:t>
            </a:r>
            <a:r>
              <a:rPr lang="en-US" dirty="0" smtClean="0"/>
              <a:t> official</a:t>
            </a:r>
            <a:r>
              <a:rPr lang="en-US" baseline="0" dirty="0" smtClean="0"/>
              <a:t> 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more polished/professional; based on: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Gentelella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Admin (free Bootstrap admin template), Materialize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CSS Framework based on Material Design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2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 more for fun; based on:</a:t>
            </a:r>
          </a:p>
          <a:p>
            <a:r>
              <a:rPr lang="en-US" dirty="0" smtClean="0"/>
              <a:t>Wireframe/Nintendo (Nintendo Entertainment System) style </a:t>
            </a:r>
            <a:r>
              <a:rPr lang="en-US" dirty="0" err="1" smtClean="0"/>
              <a:t>js</a:t>
            </a:r>
            <a:r>
              <a:rPr lang="en-US" baseline="0" dirty="0" smtClean="0"/>
              <a:t> 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91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Other UI themes: argon, </a:t>
            </a:r>
            <a:r>
              <a:rPr lang="en-US" baseline="0" dirty="0" err="1" smtClean="0"/>
              <a:t>bulma</a:t>
            </a:r>
            <a:r>
              <a:rPr lang="en-US" baseline="0" dirty="0" smtClean="0"/>
              <a:t> (often existing libraries/frameworks ported into R)</a:t>
            </a:r>
          </a:p>
          <a:p>
            <a:r>
              <a:rPr lang="en-US" baseline="0" dirty="0" smtClean="0"/>
              <a:t>Additional dashboard </a:t>
            </a:r>
            <a:r>
              <a:rPr lang="en-US" baseline="0" dirty="0" smtClean="0"/>
              <a:t>features include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user cards, </a:t>
            </a:r>
            <a:r>
              <a:rPr lang="en-US" dirty="0" smtClean="0"/>
              <a:t>sortable cards, galleries, 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90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more </a:t>
            </a:r>
            <a:r>
              <a:rPr lang="en-US" dirty="0" smtClean="0"/>
              <a:t>elements:</a:t>
            </a:r>
            <a:r>
              <a:rPr lang="en-US" baseline="0" dirty="0" smtClean="0"/>
              <a:t> including c</a:t>
            </a:r>
            <a:r>
              <a:rPr lang="en-US" dirty="0" smtClean="0"/>
              <a:t>ollapse/</a:t>
            </a:r>
            <a:r>
              <a:rPr lang="en-US" dirty="0" err="1" smtClean="0"/>
              <a:t>accordian</a:t>
            </a:r>
            <a:r>
              <a:rPr lang="en-US" dirty="0" smtClean="0"/>
              <a:t> panels, modals, tooltips, popovers, dropdown buttons, sliders with text, knob input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/thomasp85/</a:t>
            </a:r>
            <a:r>
              <a:rPr lang="en-US" dirty="0" err="1" smtClean="0"/>
              <a:t>shinyFiles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8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2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shinyjqui</a:t>
            </a:r>
            <a:r>
              <a:rPr lang="en-US" dirty="0" smtClean="0"/>
              <a:t>: drag and drop, resize, sort UI elements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>
                <a:sym typeface="Wingdings"/>
              </a:rPr>
              <a:t>(</a:t>
            </a:r>
            <a:r>
              <a:rPr lang="de-DE" baseline="0" dirty="0" err="1" smtClean="0">
                <a:sym typeface="Wingdings"/>
              </a:rPr>
              <a:t>Reactlog</a:t>
            </a:r>
            <a:r>
              <a:rPr lang="de-DE" baseline="0" dirty="0" smtClean="0">
                <a:sym typeface="Wingdings"/>
              </a:rPr>
              <a:t> not 100% </a:t>
            </a:r>
            <a:r>
              <a:rPr lang="de-DE" baseline="0" dirty="0" err="1" smtClean="0">
                <a:sym typeface="Wingdings"/>
              </a:rPr>
              <a:t>working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yet</a:t>
            </a:r>
            <a:r>
              <a:rPr lang="de-DE" baseline="0" dirty="0" smtClean="0">
                <a:sym typeface="Wingdings"/>
              </a:rPr>
              <a:t>..? Check!)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8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3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86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95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4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5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4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2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3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21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0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2CE6E-CFE2-094D-AC5D-415BC90E336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3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s://rstudio.github.io/leaflet/" TargetMode="External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hyperlink" Target="https://kent37.github.io/summarywidget/" TargetMode="External"/><Relationship Id="rId15" Type="http://schemas.openxmlformats.org/officeDocument/2006/relationships/hyperlink" Target="https://rstudio.github.io/D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rstudio.github.io/crosstalk/" TargetMode="External"/><Relationship Id="rId6" Type="http://schemas.openxmlformats.org/officeDocument/2006/relationships/hyperlink" Target="http://www.htmlwidgets.org/develop_intro.html" TargetMode="External"/><Relationship Id="rId7" Type="http://schemas.openxmlformats.org/officeDocument/2006/relationships/hyperlink" Target="https://resources.rstudio.com/rstudio-conf-2019/integrating-react-js-and-shiny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hyperlink" Target="https://plotly-book.cpsievert.m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shiny.rstudio.com/articles/dynamic-ui.html" TargetMode="External"/><Relationship Id="rId6" Type="http://schemas.openxmlformats.org/officeDocument/2006/relationships/hyperlink" Target="https://shiny.rstudio.com/articles/modules.html" TargetMode="External"/><Relationship Id="rId7" Type="http://schemas.openxmlformats.org/officeDocument/2006/relationships/hyperlink" Target="http://shiny.rstudio.com/articles/bookmarking-state.html" TargetMode="External"/><Relationship Id="rId8" Type="http://schemas.openxmlformats.org/officeDocument/2006/relationships/hyperlink" Target="http://shiny.rstudio.com/reference/shiny/1.2.0/upgrade.html" TargetMode="External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rstudio.github.io/shinythemes/" TargetMode="External"/><Relationship Id="rId6" Type="http://schemas.openxmlformats.org/officeDocument/2006/relationships/hyperlink" Target="https://rstudio.github.io/shinydashboard/" TargetMode="External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MarkEdmondson1234/gentelellaShiny" TargetMode="External"/><Relationship Id="rId6" Type="http://schemas.openxmlformats.org/officeDocument/2006/relationships/hyperlink" Target="https://ericrayanderson.github.io/shinymaterial/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ColinFay/nessy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hyperlink" Target="https://github.com/dreamRs/wired" TargetMode="External"/><Relationship Id="rId9" Type="http://schemas.openxmlformats.org/officeDocument/2006/relationships/hyperlink" Target="https://cran.r-project.org/web/packages/xkcd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RinteRface/argonDash" TargetMode="External"/><Relationship Id="rId12" Type="http://schemas.openxmlformats.org/officeDocument/2006/relationships/hyperlink" Target="https://github.com/RinteRface/argonR" TargetMode="External"/><Relationship Id="rId13" Type="http://schemas.openxmlformats.org/officeDocument/2006/relationships/hyperlink" Target="https://github.com/RinteRface/shinybulma" TargetMode="External"/><Relationship Id="rId14" Type="http://schemas.openxmlformats.org/officeDocument/2006/relationships/hyperlink" Target="https://github.com/Appsilon/shiny.semantic" TargetMode="External"/><Relationship Id="rId15" Type="http://schemas.openxmlformats.org/officeDocument/2006/relationships/hyperlink" Target="https://github.com/Appsilon/semantic.dashboard" TargetMode="External"/><Relationship Id="rId16" Type="http://schemas.openxmlformats.org/officeDocument/2006/relationships/hyperlink" Target="https://shiny.rstudio.com/articles/templat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appsilon.com/shiny/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hyperlink" Target="https://rinterface.com/" TargetMode="External"/><Relationship Id="rId9" Type="http://schemas.openxmlformats.org/officeDocument/2006/relationships/hyperlink" Target="https://github.com/RinteRface/shinydashboardPlus" TargetMode="External"/><Relationship Id="rId10" Type="http://schemas.openxmlformats.org/officeDocument/2006/relationships/hyperlink" Target="https://github.com/RinteRface/bs4Dash" TargetMode="Externa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ijlyttle/bsplus" TargetMode="External"/><Relationship Id="rId12" Type="http://schemas.openxmlformats.org/officeDocument/2006/relationships/hyperlink" Target="https://github.com/DataStrategist/TileMaker" TargetMode="External"/><Relationship Id="rId13" Type="http://schemas.openxmlformats.org/officeDocument/2006/relationships/hyperlink" Target="https://github.com/daattali/colourpicker" TargetMode="External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shinyTree/shinyTree" TargetMode="External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hyperlink" Target="https://github.com/trestletech/shinyAce" TargetMode="External"/><Relationship Id="rId9" Type="http://schemas.openxmlformats.org/officeDocument/2006/relationships/hyperlink" Target="https://github.com/dreamRs/shinyWidgets" TargetMode="External"/><Relationship Id="rId10" Type="http://schemas.openxmlformats.org/officeDocument/2006/relationships/hyperlink" Target="https://github.com/ebailey78/shinyBS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hyperlink" Target="https://github.com/DivadNojnarg/shinyEffects" TargetMode="External"/><Relationship Id="rId13" Type="http://schemas.openxmlformats.org/officeDocument/2006/relationships/hyperlink" Target="https://github.com/carlganz/rintroj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2.tiff"/><Relationship Id="rId6" Type="http://schemas.openxmlformats.org/officeDocument/2006/relationships/hyperlink" Target="https://github.com/merlinoa/shinyFeedback" TargetMode="External"/><Relationship Id="rId7" Type="http://schemas.openxmlformats.org/officeDocument/2006/relationships/hyperlink" Target="https://github.com/daattali/shinyjs" TargetMode="External"/><Relationship Id="rId8" Type="http://schemas.openxmlformats.org/officeDocument/2006/relationships/hyperlink" Target="https://github.com/andrewsali/shinycssloaders" TargetMode="External"/><Relationship Id="rId9" Type="http://schemas.openxmlformats.org/officeDocument/2006/relationships/image" Target="../media/image33.png"/><Relationship Id="rId10" Type="http://schemas.openxmlformats.org/officeDocument/2006/relationships/hyperlink" Target="https://emitanaka.github.io/shinycustomloader/" TargetMode="Externa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Appsilon/shiny.i18n" TargetMode="External"/><Relationship Id="rId12" Type="http://schemas.openxmlformats.org/officeDocument/2006/relationships/hyperlink" Target="https://github.com/Appsilon/shiny.collections" TargetMode="External"/><Relationship Id="rId13" Type="http://schemas.openxmlformats.org/officeDocument/2006/relationships/hyperlink" Target="https://github.com/Rinterface/fullP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5.gif"/><Relationship Id="rId6" Type="http://schemas.openxmlformats.org/officeDocument/2006/relationships/hyperlink" Target="https://github.com/yang-tang/shinyjqui" TargetMode="External"/><Relationship Id="rId7" Type="http://schemas.openxmlformats.org/officeDocument/2006/relationships/hyperlink" Target="https://github.com/zzawadz/dragulaR" TargetMode="External"/><Relationship Id="rId8" Type="http://schemas.openxmlformats.org/officeDocument/2006/relationships/hyperlink" Target="https://github.com/ayayron/shinydnd" TargetMode="External"/><Relationship Id="rId9" Type="http://schemas.openxmlformats.org/officeDocument/2006/relationships/hyperlink" Target="https://github.com/nstrayer/shinysense" TargetMode="External"/><Relationship Id="rId10" Type="http://schemas.openxmlformats.org/officeDocument/2006/relationships/hyperlink" Target="https://github.com/Appsilon/shiny.router" TargetMode="Externa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tiff"/><Relationship Id="rId12" Type="http://schemas.openxmlformats.org/officeDocument/2006/relationships/hyperlink" Target="https://rstudio.github.io/shinytest/articles/shinytest.html" TargetMode="External"/><Relationship Id="rId13" Type="http://schemas.openxmlformats.org/officeDocument/2006/relationships/hyperlink" Target="http://ropensci.github.io/RSelenium/articles/shinytesting.html" TargetMode="External"/><Relationship Id="rId14" Type="http://schemas.openxmlformats.org/officeDocument/2006/relationships/hyperlink" Target="https://github.com/r-lib/testthat" TargetMode="External"/><Relationship Id="rId15" Type="http://schemas.openxmlformats.org/officeDocument/2006/relationships/hyperlink" Target="https://github.com/ThinkR-open/frankenstein" TargetMode="External"/><Relationship Id="rId16" Type="http://schemas.openxmlformats.org/officeDocument/2006/relationships/hyperlink" Target="https://github.com/ThinkR-open/shinysnippe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hyperlink" Target="https://github.com/rstudio/reactlog" TargetMode="External"/><Relationship Id="rId7" Type="http://schemas.openxmlformats.org/officeDocument/2006/relationships/hyperlink" Target="https://resources.rstudio.com/rstudio-conf-2019/reactlog-2-0-debugging-the-state-of-shiny" TargetMode="External"/><Relationship Id="rId8" Type="http://schemas.openxmlformats.org/officeDocument/2006/relationships/hyperlink" Target="https://rstudio.github.io/reactlog/inst/reactlog.html" TargetMode="External"/><Relationship Id="rId9" Type="http://schemas.openxmlformats.org/officeDocument/2006/relationships/image" Target="../media/image37.png"/><Relationship Id="rId10" Type="http://schemas.openxmlformats.org/officeDocument/2006/relationships/hyperlink" Target="https://github.com/ThinkR-open/shinips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sowla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twitter.com/s_owla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github.com/sowla/2019-MS-RUG-shiny-extens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hyperlink" Target="https://speakerdeck.com/jcheng5/shiny-in-production?slide=18" TargetMode="External"/><Relationship Id="rId7" Type="http://schemas.openxmlformats.org/officeDocument/2006/relationships/image" Target="../media/image40.tiff"/><Relationship Id="rId8" Type="http://schemas.openxmlformats.org/officeDocument/2006/relationships/hyperlink" Target="https://rstudio.github.io/shinyloadtest/" TargetMode="External"/><Relationship Id="rId9" Type="http://schemas.openxmlformats.org/officeDocument/2006/relationships/hyperlink" Target="https://rstudio.github.io/profvis/" TargetMode="External"/><Relationship Id="rId10" Type="http://schemas.openxmlformats.org/officeDocument/2006/relationships/hyperlink" Target="https://github.com/joshuaulrich/microbenchmark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hyperlink" Target="https://speakerdeck.com/jcheng5/shiny-in-production?slide=18" TargetMode="External"/><Relationship Id="rId7" Type="http://schemas.openxmlformats.org/officeDocument/2006/relationships/hyperlink" Target="https://github.com/HenrikBengtsson/future" TargetMode="External"/><Relationship Id="rId8" Type="http://schemas.openxmlformats.org/officeDocument/2006/relationships/hyperlink" Target="https://github.com/rstudio/promises" TargetMode="External"/><Relationship Id="rId9" Type="http://schemas.openxmlformats.org/officeDocument/2006/relationships/hyperlink" Target="https://github.com/fellstat/ipc" TargetMode="External"/><Relationship Id="rId10" Type="http://schemas.openxmlformats.org/officeDocument/2006/relationships/hyperlink" Target="https://github.com/DavisVaughan/furr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hyperlink" Target="https://speakerdeck.com/jcheng5/shiny-in-production" TargetMode="External"/><Relationship Id="rId12" Type="http://schemas.openxmlformats.org/officeDocument/2006/relationships/hyperlink" Target="https://kellobri.github.io/shiny-prod-book/" TargetMode="External"/><Relationship Id="rId13" Type="http://schemas.openxmlformats.org/officeDocument/2006/relationships/hyperlink" Target="https://rtask.thinkr.fr/blog/building-big-shiny-apps-a-workflow-1/" TargetMode="External"/><Relationship Id="rId14" Type="http://schemas.openxmlformats.org/officeDocument/2006/relationships/hyperlink" Target="https://github.com/ThinkR-open/shinytempla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electronjs.org/" TargetMode="External"/><Relationship Id="rId6" Type="http://schemas.openxmlformats.org/officeDocument/2006/relationships/hyperlink" Target="http://www.shinyapps.io/" TargetMode="External"/><Relationship Id="rId7" Type="http://schemas.openxmlformats.org/officeDocument/2006/relationships/hyperlink" Target="https://www.rstudio.com/products/shiny/shiny-server/" TargetMode="External"/><Relationship Id="rId8" Type="http://schemas.openxmlformats.org/officeDocument/2006/relationships/hyperlink" Target="https://www.rstudio.com/products/connect/" TargetMode="External"/><Relationship Id="rId9" Type="http://schemas.openxmlformats.org/officeDocument/2006/relationships/hyperlink" Target="https://www.youtube.com/watch?v=ARrbbviGvjc" TargetMode="External"/><Relationship Id="rId10" Type="http://schemas.openxmlformats.org/officeDocument/2006/relationships/hyperlink" Target="https://github.com/ColumbusCollaboratory/electron-quick-start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nic_crane" TargetMode="External"/><Relationship Id="rId12" Type="http://schemas.openxmlformats.org/officeDocument/2006/relationships/hyperlink" Target="https://twitter.com/nic_crane/status/1092729557470318592" TargetMode="External"/><Relationship Id="rId13" Type="http://schemas.openxmlformats.org/officeDocument/2006/relationships/hyperlink" Target="https://twitter.com/S_Owla/status/1093169213567614977" TargetMode="External"/><Relationship Id="rId14" Type="http://schemas.openxmlformats.org/officeDocument/2006/relationships/hyperlink" Target="https://shiny.rstudio.com/tutorial/" TargetMode="External"/><Relationship Id="rId15" Type="http://schemas.openxmlformats.org/officeDocument/2006/relationships/hyperlink" Target="https://resources.rstudio.com/shiny-2" TargetMode="External"/><Relationship Id="rId16" Type="http://schemas.openxmlformats.org/officeDocument/2006/relationships/hyperlink" Target="https://www.rstudio.com/resources/cheatsheets/#shiny" TargetMode="External"/><Relationship Id="rId17" Type="http://schemas.openxmlformats.org/officeDocument/2006/relationships/hyperlink" Target="https://github.com/jcheng5/shiny-boo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twitter.com/_ColinFay" TargetMode="External"/><Relationship Id="rId6" Type="http://schemas.openxmlformats.org/officeDocument/2006/relationships/hyperlink" Target="https://twitter.com/Thinkr_FR" TargetMode="External"/><Relationship Id="rId7" Type="http://schemas.openxmlformats.org/officeDocument/2006/relationships/hyperlink" Target="https://rtask.thinkr.fr/blog/category/shiny/" TargetMode="External"/><Relationship Id="rId8" Type="http://schemas.openxmlformats.org/officeDocument/2006/relationships/hyperlink" Target="https://twitter.com/_pvictorr" TargetMode="External"/><Relationship Id="rId9" Type="http://schemas.openxmlformats.org/officeDocument/2006/relationships/hyperlink" Target="https://twitter.com/dreamRs_fr" TargetMode="External"/><Relationship Id="rId10" Type="http://schemas.openxmlformats.org/officeDocument/2006/relationships/hyperlink" Target="https://github.com/dreamRs/esquiss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github.com/sowla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_owla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hyperlink" Target="https://github.com/sowla/2019-MS-RUG-shiny-extension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477" y="1310640"/>
            <a:ext cx="11361045" cy="1894011"/>
          </a:xfrm>
        </p:spPr>
        <p:txBody>
          <a:bodyPr>
            <a:normAutofit/>
          </a:bodyPr>
          <a:lstStyle/>
          <a:p>
            <a:r>
              <a:rPr lang="en-US" b="1" dirty="0"/>
              <a:t>Don’t reinvent the wheel: </a:t>
            </a:r>
            <a:r>
              <a:rPr lang="en-US" b="1" dirty="0" smtClean="0"/>
              <a:t>making use of shiny extension packages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6000" y="4828245"/>
            <a:ext cx="8640000" cy="1709715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Münster</a:t>
            </a:r>
            <a:r>
              <a:rPr lang="en-US" sz="2500" dirty="0" smtClean="0"/>
              <a:t> R User Group</a:t>
            </a:r>
          </a:p>
          <a:p>
            <a:endParaRPr lang="en-US" sz="8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4100130"/>
            <a:ext cx="11520000" cy="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Do you actually need shiny?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2990" y="1780006"/>
            <a:ext cx="3684975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hlinkClick r:id="rId5"/>
              </a:rPr>
              <a:t>Crosstalk</a:t>
            </a:r>
            <a:endParaRPr lang="en-GB" dirty="0"/>
          </a:p>
          <a:p>
            <a:pPr lvl="1"/>
            <a:r>
              <a:rPr lang="en-GB" dirty="0" smtClean="0"/>
              <a:t>HTML report demoed</a:t>
            </a:r>
          </a:p>
          <a:p>
            <a:pPr lvl="1"/>
            <a:r>
              <a:rPr lang="en-GB" dirty="0" smtClean="0"/>
              <a:t>Linked data sets</a:t>
            </a:r>
          </a:p>
          <a:p>
            <a:pPr lvl="1"/>
            <a:r>
              <a:rPr lang="en-GB" dirty="0" smtClean="0"/>
              <a:t>Filter/selection</a:t>
            </a:r>
          </a:p>
          <a:p>
            <a:pPr lvl="1"/>
            <a:r>
              <a:rPr lang="en-GB" dirty="0" smtClean="0"/>
              <a:t>Some interactivity without needing shiny</a:t>
            </a:r>
          </a:p>
          <a:p>
            <a:r>
              <a:rPr lang="en-GB" dirty="0" smtClean="0"/>
              <a:t>Some compatible widgets -&gt;</a:t>
            </a:r>
          </a:p>
          <a:p>
            <a:r>
              <a:rPr lang="en-GB" dirty="0" smtClean="0"/>
              <a:t>Make your own using </a:t>
            </a:r>
            <a:r>
              <a:rPr lang="en-GB" dirty="0" smtClean="0">
                <a:hlinkClick r:id="rId6"/>
              </a:rPr>
              <a:t>htmlwidgets</a:t>
            </a:r>
            <a:r>
              <a:rPr lang="en-GB" dirty="0" smtClean="0"/>
              <a:t> or </a:t>
            </a:r>
            <a:r>
              <a:rPr lang="en-GB" dirty="0" err="1" smtClean="0">
                <a:hlinkClick r:id="rId7"/>
              </a:rPr>
              <a:t>reactR</a:t>
            </a:r>
            <a:endParaRPr lang="en-GB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5128257" y="1459811"/>
            <a:ext cx="6478760" cy="4991728"/>
            <a:chOff x="4930137" y="1459811"/>
            <a:chExt cx="6478760" cy="49917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137" y="4229952"/>
              <a:ext cx="2505368" cy="21474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" t="25852" r="2930" b="6948"/>
            <a:stretch/>
          </p:blipFill>
          <p:spPr>
            <a:xfrm>
              <a:off x="4930137" y="2051712"/>
              <a:ext cx="2505368" cy="159836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691755" y="1459811"/>
              <a:ext cx="9821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 smtClean="0">
                  <a:hlinkClick r:id="rId10"/>
                </a:rPr>
                <a:t>plotly</a:t>
              </a:r>
              <a:endParaRPr lang="en-GB" sz="25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48502" y="3636478"/>
              <a:ext cx="14686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1"/>
                </a:rPr>
                <a:t>leaflet</a:t>
              </a:r>
              <a:endParaRPr lang="en-GB" sz="25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97" y="2016444"/>
              <a:ext cx="3103100" cy="135898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97" y="4239471"/>
              <a:ext cx="3103100" cy="221206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96299" y="1473406"/>
              <a:ext cx="27220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>
                  <a:hlinkClick r:id="rId14"/>
                </a:rPr>
                <a:t>s</a:t>
              </a:r>
              <a:r>
                <a:rPr lang="en-GB" sz="2500" dirty="0" smtClean="0">
                  <a:hlinkClick r:id="rId14"/>
                </a:rPr>
                <a:t>ummary widget</a:t>
              </a:r>
              <a:endParaRPr lang="en-GB" sz="25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96299" y="3650073"/>
              <a:ext cx="27220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5"/>
                </a:rPr>
                <a:t>DT</a:t>
              </a:r>
              <a:endParaRPr lang="en-GB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3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Straight out of the shiny box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9768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Easy to make </a:t>
            </a:r>
            <a:r>
              <a:rPr lang="en-GB" dirty="0" err="1" smtClean="0"/>
              <a:t>boostrap</a:t>
            </a:r>
            <a:r>
              <a:rPr lang="en-GB" dirty="0" smtClean="0"/>
              <a:t>-based web apps</a:t>
            </a:r>
          </a:p>
          <a:p>
            <a:pPr lvl="1"/>
            <a:r>
              <a:rPr lang="en-GB" dirty="0" smtClean="0"/>
              <a:t>Multiple inputs/outputs</a:t>
            </a:r>
          </a:p>
          <a:p>
            <a:pPr lvl="1"/>
            <a:r>
              <a:rPr lang="en-GB" dirty="0" smtClean="0"/>
              <a:t>Fine-tuned reactivity</a:t>
            </a:r>
          </a:p>
          <a:p>
            <a:pPr lvl="1"/>
            <a:r>
              <a:rPr lang="en-GB" dirty="0" smtClean="0">
                <a:hlinkClick r:id="rId5"/>
              </a:rPr>
              <a:t>Dynamic UI</a:t>
            </a:r>
            <a:endParaRPr lang="en-GB" dirty="0"/>
          </a:p>
          <a:p>
            <a:pPr lvl="1"/>
            <a:r>
              <a:rPr lang="en-GB" dirty="0" smtClean="0">
                <a:hlinkClick r:id="rId6"/>
              </a:rPr>
              <a:t>Modules</a:t>
            </a:r>
            <a:endParaRPr lang="en-GB" dirty="0"/>
          </a:p>
          <a:p>
            <a:pPr lvl="1"/>
            <a:r>
              <a:rPr lang="en-GB" dirty="0" smtClean="0">
                <a:hlinkClick r:id="rId7"/>
              </a:rPr>
              <a:t>Bookmarking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8"/>
              </a:rPr>
              <a:t>Shiny 1.2.0</a:t>
            </a:r>
            <a:r>
              <a:rPr lang="en-GB" dirty="0" smtClean="0"/>
              <a:t> (Nov 2018):</a:t>
            </a:r>
          </a:p>
          <a:p>
            <a:pPr lvl="1"/>
            <a:r>
              <a:rPr lang="en-GB" dirty="0" smtClean="0"/>
              <a:t>Plot caching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97" y="2075974"/>
            <a:ext cx="4813300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6101" y="1398783"/>
            <a:ext cx="2917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16 </a:t>
            </a:r>
            <a:r>
              <a:rPr lang="en-GB" sz="2500" dirty="0" smtClean="0">
                <a:hlinkClick r:id="rId5"/>
              </a:rPr>
              <a:t>shinythemes</a:t>
            </a:r>
            <a:endParaRPr lang="en-GB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7574179" y="1398783"/>
            <a:ext cx="26913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6"/>
              </a:rPr>
              <a:t>shinydashboard</a:t>
            </a:r>
            <a:endParaRPr lang="en-GB" sz="25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293476" y="1991658"/>
            <a:ext cx="4822472" cy="4167921"/>
            <a:chOff x="7122043" y="2110189"/>
            <a:chExt cx="4822472" cy="416792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l="64733" t="57" r="1220" b="9478"/>
            <a:stretch/>
          </p:blipFill>
          <p:spPr>
            <a:xfrm>
              <a:off x="10012101" y="2110189"/>
              <a:ext cx="1932414" cy="41679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/>
            <a:srcRect r="36093" b="9637"/>
            <a:stretch/>
          </p:blipFill>
          <p:spPr>
            <a:xfrm>
              <a:off x="7122043" y="2110189"/>
              <a:ext cx="3627120" cy="416066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2344" y="2047697"/>
            <a:ext cx="6685842" cy="4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9524" y="1398783"/>
            <a:ext cx="2917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>
                <a:hlinkClick r:id="rId5"/>
              </a:rPr>
              <a:t>gentelellaShiny</a:t>
            </a:r>
            <a:endParaRPr lang="en-GB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7756505" y="1398783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>
                <a:hlinkClick r:id="rId6"/>
              </a:rPr>
              <a:t>shinymaterial</a:t>
            </a:r>
            <a:endParaRPr lang="en-GB" sz="2500" dirty="0"/>
          </a:p>
        </p:txBody>
      </p:sp>
      <p:grpSp>
        <p:nvGrpSpPr>
          <p:cNvPr id="2" name="Group 1"/>
          <p:cNvGrpSpPr/>
          <p:nvPr/>
        </p:nvGrpSpPr>
        <p:grpSpPr>
          <a:xfrm>
            <a:off x="5672664" y="2059630"/>
            <a:ext cx="6370687" cy="4185435"/>
            <a:chOff x="272757" y="2110189"/>
            <a:chExt cx="6591300" cy="43303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57" y="2110189"/>
              <a:ext cx="6591300" cy="433037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35" t="592" r="62620" b="-592"/>
            <a:stretch/>
          </p:blipFill>
          <p:spPr>
            <a:xfrm>
              <a:off x="4288341" y="2556601"/>
              <a:ext cx="2496037" cy="19556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85"/>
            <a:stretch/>
          </p:blipFill>
          <p:spPr>
            <a:xfrm>
              <a:off x="4288341" y="4406679"/>
              <a:ext cx="2496037" cy="195569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3" y="2064972"/>
            <a:ext cx="5275044" cy="41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53037" y="1483448"/>
            <a:ext cx="982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5"/>
              </a:rPr>
              <a:t>nessy</a:t>
            </a:r>
            <a:endParaRPr lang="en-GB" sz="2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09" y="2207527"/>
            <a:ext cx="4549988" cy="40679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2207527"/>
            <a:ext cx="6644624" cy="40679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96249" y="1483448"/>
            <a:ext cx="24992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8"/>
              </a:rPr>
              <a:t>wired</a:t>
            </a:r>
            <a:r>
              <a:rPr lang="en-GB" sz="2500" dirty="0" smtClean="0"/>
              <a:t> (+ </a:t>
            </a:r>
            <a:r>
              <a:rPr lang="en-GB" sz="2500" dirty="0" smtClean="0">
                <a:hlinkClick r:id="rId9"/>
              </a:rPr>
              <a:t>xkcd</a:t>
            </a:r>
            <a:r>
              <a:rPr lang="en-GB" sz="25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0733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50460" y="1292970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>
                <a:hlinkClick r:id="rId5"/>
              </a:rPr>
              <a:t>appsilon</a:t>
            </a:r>
            <a:endParaRPr lang="en-GB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8" y="1909702"/>
            <a:ext cx="5399911" cy="3389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r="2949"/>
          <a:stretch/>
        </p:blipFill>
        <p:spPr>
          <a:xfrm>
            <a:off x="5970477" y="1909702"/>
            <a:ext cx="6018320" cy="33890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15794" y="1292970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8"/>
              </a:rPr>
              <a:t>rinterface</a:t>
            </a:r>
            <a:endParaRPr lang="en-GB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0477" y="5466663"/>
            <a:ext cx="5865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9"/>
              </a:rPr>
              <a:t>shinydashboardPlus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0"/>
              </a:rPr>
              <a:t>bs4Dash</a:t>
            </a:r>
            <a:r>
              <a:rPr lang="en-GB" sz="2500" dirty="0" smtClean="0"/>
              <a:t>, </a:t>
            </a:r>
          </a:p>
          <a:p>
            <a:pPr algn="ctr"/>
            <a:r>
              <a:rPr lang="en-GB" sz="2500" dirty="0" smtClean="0">
                <a:hlinkClick r:id="rId11"/>
              </a:rPr>
              <a:t>argonDash</a:t>
            </a:r>
            <a:r>
              <a:rPr lang="en-GB" sz="2500" dirty="0" smtClean="0"/>
              <a:t> + </a:t>
            </a:r>
            <a:r>
              <a:rPr lang="en-GB" sz="2500" dirty="0" smtClean="0">
                <a:hlinkClick r:id="rId12"/>
              </a:rPr>
              <a:t>argonR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3"/>
              </a:rPr>
              <a:t>shinybulma</a:t>
            </a:r>
            <a:endParaRPr lang="en-GB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966" y="5423534"/>
            <a:ext cx="5423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14"/>
              </a:rPr>
              <a:t>shiny.semantic</a:t>
            </a:r>
            <a:r>
              <a:rPr lang="en-GB" sz="2500" dirty="0" smtClean="0"/>
              <a:t> + </a:t>
            </a:r>
            <a:r>
              <a:rPr lang="en-GB" sz="2500" dirty="0" smtClean="0">
                <a:hlinkClick r:id="rId15"/>
              </a:rPr>
              <a:t>semantic.dashboard</a:t>
            </a:r>
            <a:endParaRPr lang="en-GB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214966" y="6007017"/>
            <a:ext cx="5423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Also: shiny supports </a:t>
            </a:r>
            <a:r>
              <a:rPr lang="en-GB" sz="2500" dirty="0" smtClean="0">
                <a:hlinkClick r:id="rId16"/>
              </a:rPr>
              <a:t>HTML templates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1225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More ways to add to the UI/UX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97475" y="1543068"/>
            <a:ext cx="2510519" cy="3001391"/>
            <a:chOff x="9497475" y="1543068"/>
            <a:chExt cx="2510519" cy="3001391"/>
          </a:xfrm>
        </p:grpSpPr>
        <p:sp>
          <p:nvSpPr>
            <p:cNvPr id="14" name="TextBox 13"/>
            <p:cNvSpPr txBox="1"/>
            <p:nvPr/>
          </p:nvSpPr>
          <p:spPr>
            <a:xfrm>
              <a:off x="9644387" y="1543068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5"/>
                </a:rPr>
                <a:t>shinyTree</a:t>
              </a:r>
              <a:endParaRPr lang="en-GB" sz="25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7475" y="2085438"/>
              <a:ext cx="2510519" cy="245902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33742" t="12244"/>
          <a:stretch/>
        </p:blipFill>
        <p:spPr>
          <a:xfrm>
            <a:off x="288022" y="2171056"/>
            <a:ext cx="5423192" cy="41657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91271" y="1543068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8"/>
              </a:rPr>
              <a:t>shinyAce</a:t>
            </a:r>
            <a:endParaRPr lang="en-GB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6118820" y="4985678"/>
            <a:ext cx="57202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more UI elements:</a:t>
            </a:r>
          </a:p>
          <a:p>
            <a:pPr algn="ctr"/>
            <a:r>
              <a:rPr lang="en-GB" sz="2500" dirty="0" smtClean="0">
                <a:hlinkClick r:id="rId9"/>
              </a:rPr>
              <a:t>shinyWidgets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0"/>
              </a:rPr>
              <a:t>shinyBS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1"/>
              </a:rPr>
              <a:t>bsplus</a:t>
            </a:r>
            <a:r>
              <a:rPr lang="en-GB" sz="2500" dirty="0"/>
              <a:t>, </a:t>
            </a:r>
            <a:r>
              <a:rPr lang="en-GB" sz="2500" dirty="0" err="1">
                <a:hlinkClick r:id="rId12"/>
              </a:rPr>
              <a:t>TileMaker</a:t>
            </a:r>
            <a:endParaRPr lang="en-GB" sz="2500" dirty="0"/>
          </a:p>
          <a:p>
            <a:pPr algn="ctr"/>
            <a:endParaRPr lang="en-GB" sz="2500" dirty="0"/>
          </a:p>
        </p:txBody>
      </p:sp>
      <p:grpSp>
        <p:nvGrpSpPr>
          <p:cNvPr id="2" name="Group 1"/>
          <p:cNvGrpSpPr/>
          <p:nvPr/>
        </p:nvGrpSpPr>
        <p:grpSpPr>
          <a:xfrm>
            <a:off x="6118820" y="1543068"/>
            <a:ext cx="3116128" cy="2816707"/>
            <a:chOff x="6118820" y="1543068"/>
            <a:chExt cx="3116128" cy="2816707"/>
          </a:xfrm>
        </p:grpSpPr>
        <p:sp>
          <p:nvSpPr>
            <p:cNvPr id="22" name="TextBox 21"/>
            <p:cNvSpPr txBox="1"/>
            <p:nvPr/>
          </p:nvSpPr>
          <p:spPr>
            <a:xfrm>
              <a:off x="6568537" y="1543068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13"/>
                </a:rPr>
                <a:t>colourpicker</a:t>
              </a:r>
              <a:endParaRPr lang="en-GB" sz="2500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18820" y="2374007"/>
              <a:ext cx="3116128" cy="198576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t="3413" b="2569"/>
          <a:stretch/>
        </p:blipFill>
        <p:spPr>
          <a:xfrm>
            <a:off x="12855805" y="3931650"/>
            <a:ext cx="3419102" cy="21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More ways to add to the UI/UX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18" y="2407063"/>
            <a:ext cx="4000500" cy="325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0648" y="1418720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6"/>
              </a:rPr>
              <a:t>shinyFeedback</a:t>
            </a:r>
            <a:endParaRPr lang="en-GB" sz="2500" dirty="0"/>
          </a:p>
        </p:txBody>
      </p:sp>
      <p:grpSp>
        <p:nvGrpSpPr>
          <p:cNvPr id="7" name="Group 6"/>
          <p:cNvGrpSpPr/>
          <p:nvPr/>
        </p:nvGrpSpPr>
        <p:grpSpPr>
          <a:xfrm>
            <a:off x="8720947" y="3182210"/>
            <a:ext cx="2682111" cy="1723517"/>
            <a:chOff x="8720947" y="3182210"/>
            <a:chExt cx="2682111" cy="1723517"/>
          </a:xfrm>
        </p:grpSpPr>
        <p:sp>
          <p:nvSpPr>
            <p:cNvPr id="12" name="TextBox 11"/>
            <p:cNvSpPr txBox="1"/>
            <p:nvPr/>
          </p:nvSpPr>
          <p:spPr>
            <a:xfrm>
              <a:off x="9436369" y="3182210"/>
              <a:ext cx="125126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>
                  <a:hlinkClick r:id="rId7"/>
                </a:rPr>
                <a:t>shinyjs</a:t>
              </a:r>
              <a:endParaRPr lang="en-GB" sz="25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20947" y="3659232"/>
              <a:ext cx="268211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 smtClean="0"/>
                <a:t>Easy ways to </a:t>
              </a:r>
              <a:r>
                <a:rPr lang="en-GB" sz="2500" dirty="0" err="1" smtClean="0"/>
                <a:t>eg</a:t>
              </a:r>
              <a:r>
                <a:rPr lang="en-GB" sz="2500" dirty="0" smtClean="0"/>
                <a:t>.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GB" sz="2500" dirty="0" smtClean="0"/>
                <a:t>Show/hide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GB" sz="2500" dirty="0" smtClean="0"/>
                <a:t>Enable/disable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42767" y="1418720"/>
            <a:ext cx="2236832" cy="2726585"/>
            <a:chOff x="5242767" y="1418720"/>
            <a:chExt cx="2236832" cy="2726585"/>
          </a:xfrm>
        </p:grpSpPr>
        <p:sp>
          <p:nvSpPr>
            <p:cNvPr id="15" name="TextBox 14"/>
            <p:cNvSpPr txBox="1"/>
            <p:nvPr/>
          </p:nvSpPr>
          <p:spPr>
            <a:xfrm>
              <a:off x="5262904" y="1418720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8"/>
                </a:rPr>
                <a:t>shinycssloaders</a:t>
              </a:r>
              <a:endParaRPr lang="en-GB" sz="25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767" y="2005504"/>
              <a:ext cx="2131048" cy="213980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993394" y="4494506"/>
            <a:ext cx="2629795" cy="1852316"/>
            <a:chOff x="4993394" y="4494506"/>
            <a:chExt cx="2629795" cy="1852316"/>
          </a:xfrm>
        </p:grpSpPr>
        <p:sp>
          <p:nvSpPr>
            <p:cNvPr id="17" name="TextBox 16"/>
            <p:cNvSpPr txBox="1"/>
            <p:nvPr/>
          </p:nvSpPr>
          <p:spPr>
            <a:xfrm>
              <a:off x="4993394" y="4494506"/>
              <a:ext cx="26297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10"/>
                </a:rPr>
                <a:t>shinycustomloader</a:t>
              </a:r>
              <a:endParaRPr lang="en-GB" sz="25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8730" y="5118262"/>
              <a:ext cx="2339122" cy="12285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8953655" y="5375406"/>
            <a:ext cx="2216695" cy="971416"/>
            <a:chOff x="8953655" y="5375406"/>
            <a:chExt cx="2216695" cy="971416"/>
          </a:xfrm>
        </p:grpSpPr>
        <p:sp>
          <p:nvSpPr>
            <p:cNvPr id="22" name="TextBox 21"/>
            <p:cNvSpPr txBox="1"/>
            <p:nvPr/>
          </p:nvSpPr>
          <p:spPr>
            <a:xfrm>
              <a:off x="9255609" y="5869768"/>
              <a:ext cx="16127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/>
                <a:t>CSS effects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53655" y="5375406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2"/>
                </a:rPr>
                <a:t>shinyEffects</a:t>
              </a:r>
              <a:endParaRPr lang="en-GB" sz="25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3627" y="1418720"/>
            <a:ext cx="3896751" cy="1362951"/>
            <a:chOff x="8113627" y="1418720"/>
            <a:chExt cx="3896751" cy="1362951"/>
          </a:xfrm>
        </p:grpSpPr>
        <p:sp>
          <p:nvSpPr>
            <p:cNvPr id="14" name="TextBox 13"/>
            <p:cNvSpPr txBox="1"/>
            <p:nvPr/>
          </p:nvSpPr>
          <p:spPr>
            <a:xfrm>
              <a:off x="8953655" y="1418720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3"/>
                </a:rPr>
                <a:t>rintrojs</a:t>
              </a:r>
              <a:endParaRPr lang="en-GB" sz="25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13627" y="1919897"/>
              <a:ext cx="389675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/>
                <a:t>step-by-step introductions, clickable hints </a:t>
              </a:r>
              <a:r>
                <a:rPr lang="en-GB" sz="2500" dirty="0" smtClean="0"/>
                <a:t>(from </a:t>
              </a:r>
              <a:r>
                <a:rPr lang="en-GB" sz="2500" dirty="0" err="1" smtClean="0"/>
                <a:t>intro.js</a:t>
              </a:r>
              <a:r>
                <a:rPr lang="en-GB" sz="2500" dirty="0"/>
                <a:t>)</a:t>
              </a:r>
              <a:endParaRPr lang="en-GB" sz="25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1795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More ways to add to the UI/UX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930" y="1424062"/>
            <a:ext cx="3811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Interact with/edit elements</a:t>
            </a:r>
            <a:endParaRPr lang="en-GB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8" y="2087221"/>
            <a:ext cx="3172149" cy="32101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633" y="5685902"/>
            <a:ext cx="28664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hlinkClick r:id="rId6"/>
              </a:rPr>
              <a:t>shinyjqui</a:t>
            </a:r>
            <a:r>
              <a:rPr lang="en-GB" sz="2500" dirty="0"/>
              <a:t>, </a:t>
            </a:r>
            <a:r>
              <a:rPr lang="en-GB" sz="2500" dirty="0" smtClean="0">
                <a:hlinkClick r:id="rId7"/>
              </a:rPr>
              <a:t>dragulaR</a:t>
            </a:r>
            <a:r>
              <a:rPr lang="en-GB" sz="2500" dirty="0"/>
              <a:t>, </a:t>
            </a:r>
            <a:r>
              <a:rPr lang="en-GB" sz="2500" dirty="0" err="1">
                <a:hlinkClick r:id="rId8"/>
              </a:rPr>
              <a:t>shinydnd</a:t>
            </a:r>
            <a:endParaRPr lang="en-GB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5071676" y="1437554"/>
            <a:ext cx="69461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hlinkClick r:id="rId9"/>
              </a:rPr>
              <a:t>shinysense</a:t>
            </a:r>
            <a:r>
              <a:rPr lang="en-GB" sz="2500" dirty="0" smtClean="0"/>
              <a:t> – </a:t>
            </a:r>
            <a:r>
              <a:rPr lang="en-US" sz="2500" dirty="0"/>
              <a:t>"</a:t>
            </a:r>
            <a:r>
              <a:rPr lang="en-GB" sz="2500" dirty="0" smtClean="0"/>
              <a:t>help </a:t>
            </a:r>
            <a:r>
              <a:rPr lang="en-GB" sz="2500" dirty="0"/>
              <a:t>shiny sense the world around </a:t>
            </a:r>
            <a:r>
              <a:rPr lang="en-GB" sz="2500" dirty="0" smtClean="0"/>
              <a:t>it</a:t>
            </a:r>
            <a:r>
              <a:rPr lang="en-US" sz="2500" dirty="0" smtClean="0"/>
              <a:t>"</a:t>
            </a:r>
            <a:endParaRPr lang="en-GB" sz="2500" dirty="0" smtClean="0"/>
          </a:p>
          <a:p>
            <a:pPr marL="342900" indent="-342900">
              <a:buFont typeface="Arial" charset="0"/>
              <a:buChar char="•"/>
            </a:pPr>
            <a:r>
              <a:rPr lang="en-GB" sz="2500" dirty="0" err="1" smtClean="0"/>
              <a:t>shinyswipr</a:t>
            </a:r>
            <a:r>
              <a:rPr lang="en-GB" sz="2500" dirty="0" smtClean="0"/>
              <a:t> </a:t>
            </a:r>
            <a:r>
              <a:rPr lang="en-GB" sz="2500" dirty="0"/>
              <a:t>- cards that can be swiped </a:t>
            </a:r>
            <a:r>
              <a:rPr lang="en-GB" sz="2500" dirty="0" smtClean="0"/>
              <a:t>left/right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500" dirty="0" err="1" smtClean="0"/>
              <a:t>shinydrawr</a:t>
            </a:r>
            <a:r>
              <a:rPr lang="en-GB" sz="2500" dirty="0" smtClean="0"/>
              <a:t>, </a:t>
            </a:r>
            <a:r>
              <a:rPr lang="en-GB" sz="2500" dirty="0" err="1" smtClean="0"/>
              <a:t>shinyearr</a:t>
            </a:r>
            <a:r>
              <a:rPr lang="en-GB" sz="2500" dirty="0"/>
              <a:t>, </a:t>
            </a:r>
            <a:r>
              <a:rPr lang="en-GB" sz="2500" dirty="0" err="1"/>
              <a:t>shinyviewr</a:t>
            </a:r>
            <a:r>
              <a:rPr lang="en-GB" sz="2500" dirty="0"/>
              <a:t>, </a:t>
            </a:r>
            <a:r>
              <a:rPr lang="en-GB" sz="2500" dirty="0" err="1" smtClean="0"/>
              <a:t>shinymovr</a:t>
            </a:r>
            <a:endParaRPr lang="en-GB" sz="2500" dirty="0" smtClean="0"/>
          </a:p>
          <a:p>
            <a:pPr marL="342900" indent="-342900">
              <a:buFont typeface="Arial" charset="0"/>
              <a:buChar char="•"/>
            </a:pPr>
            <a:endParaRPr lang="en-GB" sz="2500" dirty="0" smtClean="0"/>
          </a:p>
          <a:p>
            <a:r>
              <a:rPr lang="en-GB" sz="2500" dirty="0" smtClean="0">
                <a:hlinkClick r:id="rId10"/>
              </a:rPr>
              <a:t>shiny.router</a:t>
            </a:r>
            <a:r>
              <a:rPr lang="en-GB" sz="2500" dirty="0"/>
              <a:t> </a:t>
            </a:r>
            <a:r>
              <a:rPr lang="en-GB" sz="2500" dirty="0" smtClean="0"/>
              <a:t>– helps create paged URLs</a:t>
            </a:r>
          </a:p>
          <a:p>
            <a:endParaRPr lang="en-GB" sz="2500" dirty="0" smtClean="0"/>
          </a:p>
          <a:p>
            <a:r>
              <a:rPr lang="en-US" sz="2500" dirty="0" smtClean="0">
                <a:hlinkClick r:id="rId11"/>
              </a:rPr>
              <a:t>shiny.i18n</a:t>
            </a:r>
            <a:r>
              <a:rPr lang="en-US" sz="2500" dirty="0" smtClean="0"/>
              <a:t> – helps with </a:t>
            </a:r>
            <a:r>
              <a:rPr lang="en-US" sz="2500" dirty="0" err="1"/>
              <a:t>internationalisation</a:t>
            </a:r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>
                <a:hlinkClick r:id="rId12"/>
              </a:rPr>
              <a:t>shiny.collections</a:t>
            </a:r>
            <a:r>
              <a:rPr lang="en-US" sz="2500" dirty="0"/>
              <a:t> </a:t>
            </a:r>
            <a:r>
              <a:rPr lang="en-US" sz="2500" dirty="0" smtClean="0"/>
              <a:t>– </a:t>
            </a:r>
            <a:r>
              <a:rPr lang="en-US" sz="2500" dirty="0"/>
              <a:t>"</a:t>
            </a:r>
            <a:r>
              <a:rPr lang="en-US" sz="2500" dirty="0" smtClean="0"/>
              <a:t>Google Docs-like </a:t>
            </a:r>
            <a:r>
              <a:rPr lang="en-US" sz="2500" dirty="0"/>
              <a:t>live collaboration in </a:t>
            </a:r>
            <a:r>
              <a:rPr lang="en-US" sz="2500" dirty="0" smtClean="0"/>
              <a:t>Shiny"</a:t>
            </a:r>
          </a:p>
          <a:p>
            <a:endParaRPr lang="en-US" sz="2500" dirty="0"/>
          </a:p>
          <a:p>
            <a:r>
              <a:rPr lang="en-GB" sz="2500" dirty="0" smtClean="0">
                <a:hlinkClick r:id="rId13"/>
              </a:rPr>
              <a:t>fullPage</a:t>
            </a:r>
            <a:r>
              <a:rPr lang="en-GB" sz="2500" dirty="0"/>
              <a:t> </a:t>
            </a:r>
            <a:r>
              <a:rPr lang="en-GB" sz="2500" dirty="0" smtClean="0"/>
              <a:t>– </a:t>
            </a:r>
            <a:r>
              <a:rPr lang="en-GB" sz="2500" dirty="0" err="1" smtClean="0"/>
              <a:t>fullscreen</a:t>
            </a:r>
            <a:r>
              <a:rPr lang="en-GB" sz="2500" dirty="0" smtClean="0"/>
              <a:t> scrolling websites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9828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Tools to help your shiny workflow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2072" y="3670678"/>
            <a:ext cx="4658858" cy="2832202"/>
            <a:chOff x="7175714" y="3657201"/>
            <a:chExt cx="4658857" cy="28322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714" y="4222044"/>
              <a:ext cx="4658857" cy="2267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663982" y="3657201"/>
              <a:ext cx="368232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>
                  <a:hlinkClick r:id="rId6"/>
                </a:rPr>
                <a:t>reactlog</a:t>
              </a:r>
              <a:r>
                <a:rPr lang="en-GB" sz="2500" dirty="0"/>
                <a:t> (</a:t>
              </a:r>
              <a:r>
                <a:rPr lang="en-GB" sz="2500" dirty="0">
                  <a:hlinkClick r:id="rId7"/>
                </a:rPr>
                <a:t>talk</a:t>
              </a:r>
              <a:r>
                <a:rPr lang="en-GB" sz="2500" dirty="0"/>
                <a:t>, </a:t>
              </a:r>
              <a:r>
                <a:rPr lang="en-GB" sz="2500" dirty="0">
                  <a:hlinkClick r:id="rId8"/>
                </a:rPr>
                <a:t>demo</a:t>
              </a:r>
              <a:r>
                <a:rPr lang="en-GB" sz="2500" dirty="0" smtClean="0"/>
                <a:t>)</a:t>
              </a:r>
              <a:endParaRPr lang="en-GB" sz="25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0924" y="1392637"/>
            <a:ext cx="4521155" cy="1903619"/>
            <a:chOff x="7244565" y="1379160"/>
            <a:chExt cx="4521155" cy="19036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82"/>
            <a:stretch/>
          </p:blipFill>
          <p:spPr>
            <a:xfrm>
              <a:off x="7244565" y="1856214"/>
              <a:ext cx="4521155" cy="142656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539996" y="1379160"/>
              <a:ext cx="39302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0"/>
                </a:rPr>
                <a:t>shinipsum</a:t>
              </a:r>
              <a:r>
                <a:rPr lang="en-GB" sz="2500" dirty="0" smtClean="0"/>
                <a:t> (for prototyping)</a:t>
              </a:r>
              <a:endParaRPr lang="en-GB" sz="25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6448" y="1751938"/>
            <a:ext cx="5903402" cy="31135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0831" y="1362843"/>
            <a:ext cx="5408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12"/>
              </a:rPr>
              <a:t>shinytest</a:t>
            </a:r>
            <a:r>
              <a:rPr lang="en-GB" sz="2500" dirty="0" smtClean="0"/>
              <a:t> (test overall function)</a:t>
            </a:r>
            <a:endParaRPr lang="en-GB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0831" y="4980872"/>
            <a:ext cx="56690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300" dirty="0" smtClean="0"/>
              <a:t>alternatively</a:t>
            </a:r>
            <a:r>
              <a:rPr lang="en-GB" sz="2300" dirty="0"/>
              <a:t>, </a:t>
            </a:r>
            <a:r>
              <a:rPr lang="en-GB" sz="2300" dirty="0" err="1">
                <a:hlinkClick r:id="rId13"/>
              </a:rPr>
              <a:t>RSelenium</a:t>
            </a:r>
            <a:endParaRPr lang="en-GB" sz="2300" dirty="0"/>
          </a:p>
          <a:p>
            <a:pPr marL="342900" indent="-342900">
              <a:buFont typeface="Arial" charset="0"/>
              <a:buChar char="•"/>
            </a:pPr>
            <a:r>
              <a:rPr lang="en-GB" sz="2300" dirty="0" smtClean="0"/>
              <a:t>unit test underlying functions, </a:t>
            </a:r>
            <a:r>
              <a:rPr lang="en-GB" sz="2300" dirty="0" err="1" smtClean="0"/>
              <a:t>eg</a:t>
            </a:r>
            <a:r>
              <a:rPr lang="en-GB" sz="2300" dirty="0" smtClean="0"/>
              <a:t>. </a:t>
            </a:r>
            <a:r>
              <a:rPr lang="en-GB" sz="2300" dirty="0" smtClean="0">
                <a:hlinkClick r:id="rId14"/>
              </a:rPr>
              <a:t>testthat</a:t>
            </a:r>
            <a:endParaRPr lang="en-GB" sz="2300" dirty="0" smtClean="0"/>
          </a:p>
          <a:p>
            <a:pPr marL="342900" indent="-342900">
              <a:buFont typeface="Arial" charset="0"/>
              <a:buChar char="•"/>
            </a:pPr>
            <a:r>
              <a:rPr lang="en-GB" sz="2300" dirty="0" smtClean="0">
                <a:hlinkClick r:id="rId15"/>
              </a:rPr>
              <a:t>frankenstein</a:t>
            </a:r>
            <a:r>
              <a:rPr lang="en-GB" sz="2300" dirty="0" smtClean="0"/>
              <a:t> </a:t>
            </a:r>
            <a:r>
              <a:rPr lang="en-GB" sz="2300" dirty="0"/>
              <a:t>to “resurrect” your </a:t>
            </a:r>
            <a:r>
              <a:rPr lang="en-GB" sz="2300" dirty="0" smtClean="0"/>
              <a:t>app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300" dirty="0" smtClean="0">
                <a:hlinkClick r:id="rId16"/>
              </a:rPr>
              <a:t>shinysnippets</a:t>
            </a:r>
            <a:r>
              <a:rPr lang="en-GB" sz="2300" dirty="0" smtClean="0"/>
              <a:t> to save you some typing</a:t>
            </a:r>
            <a:endParaRPr lang="en-GB" sz="2300" dirty="0"/>
          </a:p>
        </p:txBody>
      </p:sp>
    </p:spTree>
    <p:extLst>
      <p:ext uri="{BB962C8B-B14F-4D97-AF65-F5344CB8AC3E}">
        <p14:creationId xmlns:p14="http://schemas.microsoft.com/office/powerpoint/2010/main" val="653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Hi!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238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I’m </a:t>
            </a:r>
            <a:r>
              <a:rPr lang="en-GB" dirty="0" err="1"/>
              <a:t>Suthira</a:t>
            </a:r>
            <a:r>
              <a:rPr lang="en-GB" dirty="0"/>
              <a:t> </a:t>
            </a:r>
            <a:r>
              <a:rPr lang="en-GB" dirty="0" err="1" smtClean="0"/>
              <a:t>Owlarn</a:t>
            </a:r>
            <a:r>
              <a:rPr lang="en-GB" dirty="0" smtClean="0"/>
              <a:t> </a:t>
            </a:r>
            <a:r>
              <a:rPr lang="en-GB" dirty="0" smtClean="0">
                <a:sym typeface="Wingdings"/>
              </a:rPr>
              <a:t>:)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Biologist/postdoc at the Max Planck Institute</a:t>
            </a:r>
          </a:p>
          <a:p>
            <a:r>
              <a:rPr lang="en-GB" dirty="0" smtClean="0"/>
              <a:t>R newbie (~1.5 years)</a:t>
            </a:r>
          </a:p>
          <a:p>
            <a:r>
              <a:rPr lang="en-GB" dirty="0" smtClean="0"/>
              <a:t>Shiny enthusiast!</a:t>
            </a:r>
          </a:p>
          <a:p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648447" y="5675430"/>
            <a:ext cx="9404999" cy="480120"/>
            <a:chOff x="1648447" y="5675430"/>
            <a:chExt cx="9404999" cy="480120"/>
          </a:xfrm>
        </p:grpSpPr>
        <p:grpSp>
          <p:nvGrpSpPr>
            <p:cNvPr id="7" name="Group 6"/>
            <p:cNvGrpSpPr/>
            <p:nvPr/>
          </p:nvGrpSpPr>
          <p:grpSpPr>
            <a:xfrm>
              <a:off x="4042048" y="5727318"/>
              <a:ext cx="1521007" cy="428232"/>
              <a:chOff x="7104834" y="5030212"/>
              <a:chExt cx="1521007" cy="428232"/>
            </a:xfrm>
          </p:grpSpPr>
          <p:sp>
            <p:nvSpPr>
              <p:cNvPr id="8" name="Subtitle 2"/>
              <p:cNvSpPr txBox="1">
                <a:spLocks/>
              </p:cNvSpPr>
              <p:nvPr/>
            </p:nvSpPr>
            <p:spPr>
              <a:xfrm>
                <a:off x="7534953" y="5030212"/>
                <a:ext cx="1090888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500" dirty="0" err="1" smtClean="0">
                    <a:hlinkClick r:id="rId5"/>
                  </a:rPr>
                  <a:t>sowla</a:t>
                </a:r>
                <a:endParaRPr lang="en-US" sz="800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4834" y="5047828"/>
                <a:ext cx="407550" cy="40755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648447" y="5690838"/>
              <a:ext cx="1811228" cy="428232"/>
              <a:chOff x="4165599" y="5030212"/>
              <a:chExt cx="1811228" cy="428232"/>
            </a:xfrm>
          </p:grpSpPr>
          <p:sp>
            <p:nvSpPr>
              <p:cNvPr id="13" name="Subtitle 2"/>
              <p:cNvSpPr txBox="1">
                <a:spLocks/>
              </p:cNvSpPr>
              <p:nvPr/>
            </p:nvSpPr>
            <p:spPr>
              <a:xfrm>
                <a:off x="4508292" y="5030212"/>
                <a:ext cx="1468535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500" dirty="0">
                    <a:hlinkClick r:id="rId7"/>
                  </a:rPr>
                  <a:t>@s_owla</a:t>
                </a:r>
                <a:endParaRPr lang="en-US" sz="2500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5599" y="5084308"/>
                <a:ext cx="393492" cy="32004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106" y="5712670"/>
              <a:ext cx="406400" cy="406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56528" y="5675430"/>
              <a:ext cx="43969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 smtClean="0">
                  <a:hlinkClick r:id="rId10"/>
                </a:rPr>
                <a:t>2019-MS-RUG-shiny-extensions</a:t>
              </a:r>
              <a:endParaRPr lang="en-GB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73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Tools to help your shiny workflow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1362358"/>
            <a:ext cx="5392904" cy="5186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0657" y="6071451"/>
            <a:ext cx="5151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Joe Cheng, </a:t>
            </a:r>
            <a:r>
              <a:rPr lang="en-GB" sz="2500" dirty="0" smtClean="0">
                <a:hlinkClick r:id="rId6"/>
              </a:rPr>
              <a:t>rstudio::conf 2019 keynote</a:t>
            </a:r>
            <a:endParaRPr lang="en-GB" sz="2500" dirty="0"/>
          </a:p>
        </p:txBody>
      </p:sp>
      <p:grpSp>
        <p:nvGrpSpPr>
          <p:cNvPr id="3" name="Group 2"/>
          <p:cNvGrpSpPr/>
          <p:nvPr/>
        </p:nvGrpSpPr>
        <p:grpSpPr>
          <a:xfrm>
            <a:off x="6512608" y="1362358"/>
            <a:ext cx="5183061" cy="4324860"/>
            <a:chOff x="6512608" y="1362358"/>
            <a:chExt cx="5183061" cy="4324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2608" y="2447806"/>
              <a:ext cx="5183060" cy="32394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12609" y="1362358"/>
              <a:ext cx="51830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8"/>
                </a:rPr>
                <a:t>shinyloadtest</a:t>
              </a:r>
              <a:endParaRPr lang="en-GB" sz="2500" dirty="0" smtClean="0"/>
            </a:p>
            <a:p>
              <a:pPr algn="ctr"/>
              <a:r>
                <a:rPr lang="en-GB" sz="2500" dirty="0" smtClean="0">
                  <a:hlinkClick r:id="rId9"/>
                </a:rPr>
                <a:t>profvis</a:t>
              </a:r>
              <a:r>
                <a:rPr lang="en-GB" sz="2500" dirty="0" smtClean="0"/>
                <a:t> (+ </a:t>
              </a:r>
              <a:r>
                <a:rPr lang="en-GB" sz="2500" dirty="0" err="1" smtClean="0"/>
                <a:t>eg</a:t>
              </a:r>
              <a:r>
                <a:rPr lang="en-GB" sz="2500" dirty="0" smtClean="0"/>
                <a:t>. </a:t>
              </a:r>
              <a:r>
                <a:rPr lang="en-GB" sz="2500" dirty="0" smtClean="0">
                  <a:hlinkClick r:id="rId10"/>
                </a:rPr>
                <a:t>microbenchmark</a:t>
              </a:r>
              <a:r>
                <a:rPr lang="en-GB" sz="2500" dirty="0" smtClean="0"/>
                <a:t>)</a:t>
              </a:r>
              <a:endParaRPr lang="en-GB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579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Tools to help your shiny workflow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1362358"/>
            <a:ext cx="5392904" cy="5186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0657" y="6071451"/>
            <a:ext cx="5151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Joe Cheng, </a:t>
            </a:r>
            <a:r>
              <a:rPr lang="en-GB" sz="2500" dirty="0" smtClean="0">
                <a:hlinkClick r:id="rId6"/>
              </a:rPr>
              <a:t>rstudio::conf 2019 keynote</a:t>
            </a:r>
            <a:endParaRPr lang="en-GB" sz="25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726264" y="1825625"/>
            <a:ext cx="4627536" cy="3815758"/>
          </a:xfrm>
        </p:spPr>
        <p:txBody>
          <a:bodyPr>
            <a:normAutofit/>
          </a:bodyPr>
          <a:lstStyle/>
          <a:p>
            <a:r>
              <a:rPr lang="en-GB" dirty="0"/>
              <a:t>Asynchronous programming</a:t>
            </a:r>
          </a:p>
          <a:p>
            <a:pPr lvl="1"/>
            <a:r>
              <a:rPr lang="en-GB" dirty="0">
                <a:hlinkClick r:id="rId7"/>
              </a:rPr>
              <a:t>future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promises</a:t>
            </a:r>
            <a:endParaRPr lang="en-GB" dirty="0"/>
          </a:p>
          <a:p>
            <a:pPr lvl="1"/>
            <a:r>
              <a:rPr lang="en-GB" dirty="0" smtClean="0">
                <a:hlinkClick r:id="rId9"/>
              </a:rPr>
              <a:t>ipc</a:t>
            </a:r>
            <a:endParaRPr lang="en-GB" dirty="0"/>
          </a:p>
          <a:p>
            <a:pPr lvl="1"/>
            <a:r>
              <a:rPr lang="en-GB" dirty="0" smtClean="0">
                <a:hlinkClick r:id="rId10"/>
              </a:rPr>
              <a:t>furrr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0973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Tools to help your shiny workflow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552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Shiny + </a:t>
            </a:r>
            <a:r>
              <a:rPr lang="en-GB" dirty="0">
                <a:hlinkClick r:id="rId5"/>
              </a:rPr>
              <a:t>Electron</a:t>
            </a:r>
            <a:endParaRPr lang="en-GB" dirty="0"/>
          </a:p>
          <a:p>
            <a:pPr lvl="1"/>
            <a:r>
              <a:rPr lang="en-GB" dirty="0"/>
              <a:t>Alternative to </a:t>
            </a:r>
            <a:r>
              <a:rPr lang="en-GB" dirty="0">
                <a:hlinkClick r:id="rId6"/>
              </a:rPr>
              <a:t>shinyapps.io</a:t>
            </a:r>
            <a:r>
              <a:rPr lang="en-GB" dirty="0"/>
              <a:t>/</a:t>
            </a:r>
            <a:r>
              <a:rPr lang="en-GB" dirty="0">
                <a:hlinkClick r:id="rId7"/>
              </a:rPr>
              <a:t>Shiny Server</a:t>
            </a:r>
            <a:r>
              <a:rPr lang="en-GB" dirty="0"/>
              <a:t>/</a:t>
            </a:r>
            <a:r>
              <a:rPr lang="en-GB" dirty="0">
                <a:hlinkClick r:id="rId8"/>
              </a:rPr>
              <a:t>RStudio Connect</a:t>
            </a:r>
            <a:endParaRPr lang="en-GB" dirty="0"/>
          </a:p>
          <a:p>
            <a:pPr lvl="1"/>
            <a:r>
              <a:rPr lang="en-GB" dirty="0"/>
              <a:t>Katie </a:t>
            </a:r>
            <a:r>
              <a:rPr lang="en-GB" dirty="0" err="1"/>
              <a:t>Sasso’s</a:t>
            </a:r>
            <a:r>
              <a:rPr lang="en-GB" dirty="0"/>
              <a:t> </a:t>
            </a:r>
            <a:r>
              <a:rPr lang="en-GB" dirty="0" err="1"/>
              <a:t>UseR</a:t>
            </a:r>
            <a:r>
              <a:rPr lang="en-GB" dirty="0"/>
              <a:t> 2018 </a:t>
            </a:r>
            <a:r>
              <a:rPr lang="en-GB" dirty="0">
                <a:hlinkClick r:id="rId9"/>
              </a:rPr>
              <a:t>talk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(Shiny meets Electron: Turn your Shiny app into a </a:t>
            </a:r>
            <a:r>
              <a:rPr lang="en-GB" b="1" dirty="0"/>
              <a:t>standalone desktop app </a:t>
            </a:r>
            <a:r>
              <a:rPr lang="en-GB" dirty="0"/>
              <a:t>in no time)</a:t>
            </a:r>
          </a:p>
          <a:p>
            <a:pPr lvl="1"/>
            <a:r>
              <a:rPr lang="en-GB" dirty="0"/>
              <a:t>Columbus </a:t>
            </a:r>
            <a:r>
              <a:rPr lang="en-GB" dirty="0" err="1"/>
              <a:t>Collaboratory’s</a:t>
            </a:r>
            <a:r>
              <a:rPr lang="en-GB" dirty="0"/>
              <a:t> electron-quick-start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>
                <a:hlinkClick r:id="rId10"/>
              </a:rPr>
              <a:t>repo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More materials:</a:t>
            </a:r>
          </a:p>
          <a:p>
            <a:pPr lvl="1"/>
            <a:r>
              <a:rPr lang="en-GB" dirty="0" smtClean="0"/>
              <a:t>Shiny in production: Joe Cheng’s </a:t>
            </a:r>
            <a:r>
              <a:rPr lang="en-GB" dirty="0" smtClean="0">
                <a:hlinkClick r:id="rId11"/>
              </a:rPr>
              <a:t>keynote</a:t>
            </a:r>
            <a:r>
              <a:rPr lang="en-GB" dirty="0" smtClean="0"/>
              <a:t> and</a:t>
            </a:r>
            <a:r>
              <a:rPr lang="en-GB" dirty="0"/>
              <a:t> </a:t>
            </a:r>
            <a:r>
              <a:rPr lang="en-GB" dirty="0" smtClean="0"/>
              <a:t>Kelly </a:t>
            </a:r>
            <a:r>
              <a:rPr lang="en-GB" dirty="0" err="1" smtClean="0"/>
              <a:t>O'Briant’s</a:t>
            </a:r>
            <a:r>
              <a:rPr lang="en-GB" dirty="0" smtClean="0"/>
              <a:t> (WIP) </a:t>
            </a:r>
            <a:r>
              <a:rPr lang="en-GB" dirty="0" smtClean="0">
                <a:hlinkClick r:id="rId12"/>
              </a:rPr>
              <a:t>book</a:t>
            </a:r>
            <a:r>
              <a:rPr lang="en-GB" dirty="0" smtClean="0"/>
              <a:t> </a:t>
            </a:r>
          </a:p>
          <a:p>
            <a:pPr lvl="1"/>
            <a:r>
              <a:rPr lang="en-GB" dirty="0"/>
              <a:t>Building Big Shiny Apps - A </a:t>
            </a:r>
            <a:r>
              <a:rPr lang="en-GB" dirty="0" smtClean="0"/>
              <a:t>Workflow </a:t>
            </a:r>
            <a:r>
              <a:rPr lang="en-GB" dirty="0" smtClean="0">
                <a:hlinkClick r:id="rId13"/>
              </a:rPr>
              <a:t>blog post</a:t>
            </a:r>
            <a:endParaRPr lang="en-GB" dirty="0" smtClean="0"/>
          </a:p>
          <a:p>
            <a:pPr lvl="1"/>
            <a:r>
              <a:rPr lang="en-GB" dirty="0" smtClean="0">
                <a:hlinkClick r:id="rId14"/>
              </a:rPr>
              <a:t>shinytemplate</a:t>
            </a:r>
            <a:r>
              <a:rPr lang="en-GB" dirty="0" smtClean="0"/>
              <a:t> “</a:t>
            </a:r>
            <a:r>
              <a:rPr lang="en-GB" dirty="0"/>
              <a:t>an </a:t>
            </a:r>
            <a:r>
              <a:rPr lang="en-GB" dirty="0" err="1"/>
              <a:t>RStudio</a:t>
            </a:r>
            <a:r>
              <a:rPr lang="en-GB" dirty="0"/>
              <a:t> project template for building prod-ready shiny apps</a:t>
            </a:r>
            <a:r>
              <a:rPr lang="en-GB" dirty="0" smtClean="0"/>
              <a:t>”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6563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 few sources for shiny updates/advice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0709" y="1549832"/>
            <a:ext cx="10708037" cy="4835470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5"/>
              </a:rPr>
              <a:t>@_</a:t>
            </a:r>
            <a:r>
              <a:rPr lang="en-GB" dirty="0" smtClean="0">
                <a:hlinkClick r:id="rId5"/>
              </a:rPr>
              <a:t>ColinFay</a:t>
            </a:r>
            <a:r>
              <a:rPr lang="en-GB" dirty="0" smtClean="0"/>
              <a:t>/</a:t>
            </a:r>
            <a:r>
              <a:rPr lang="en-GB" dirty="0" smtClean="0">
                <a:hlinkClick r:id="rId6"/>
              </a:rPr>
              <a:t>@</a:t>
            </a:r>
            <a:r>
              <a:rPr lang="en-GB" dirty="0" err="1" smtClean="0">
                <a:hlinkClick r:id="rId6"/>
              </a:rPr>
              <a:t>Thinkr_FR</a:t>
            </a:r>
            <a:endParaRPr lang="en-GB" dirty="0" smtClean="0"/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. various </a:t>
            </a:r>
            <a:r>
              <a:rPr lang="en-GB" dirty="0" smtClean="0">
                <a:hlinkClick r:id="rId7"/>
              </a:rPr>
              <a:t>advice</a:t>
            </a:r>
            <a:r>
              <a:rPr lang="en-GB" dirty="0" smtClean="0"/>
              <a:t> on working with shiny, especially shiny in production</a:t>
            </a:r>
          </a:p>
          <a:p>
            <a:pPr lvl="1"/>
            <a:endParaRPr lang="en-GB" dirty="0" smtClean="0"/>
          </a:p>
          <a:p>
            <a:r>
              <a:rPr lang="en-GB" dirty="0" smtClean="0">
                <a:hlinkClick r:id="rId8"/>
              </a:rPr>
              <a:t>@_pvictorr</a:t>
            </a:r>
            <a:r>
              <a:rPr lang="en-GB" dirty="0"/>
              <a:t>/</a:t>
            </a:r>
            <a:r>
              <a:rPr lang="en-GB" dirty="0">
                <a:hlinkClick r:id="rId9"/>
              </a:rPr>
              <a:t>@</a:t>
            </a:r>
            <a:r>
              <a:rPr lang="en-GB" dirty="0" smtClean="0">
                <a:hlinkClick r:id="rId9"/>
              </a:rPr>
              <a:t>dreamRs_fr</a:t>
            </a:r>
            <a:endParaRPr lang="en-GB" dirty="0" smtClean="0"/>
          </a:p>
          <a:p>
            <a:pPr lvl="1"/>
            <a:r>
              <a:rPr lang="en-GB" dirty="0" err="1"/>
              <a:t>eg</a:t>
            </a:r>
            <a:r>
              <a:rPr lang="en-GB" dirty="0"/>
              <a:t>. </a:t>
            </a:r>
            <a:r>
              <a:rPr lang="en-GB" dirty="0" smtClean="0">
                <a:hlinkClick r:id="rId10"/>
              </a:rPr>
              <a:t>esquisse</a:t>
            </a:r>
            <a:r>
              <a:rPr lang="en-GB" dirty="0" smtClean="0"/>
              <a:t>: a package and </a:t>
            </a:r>
            <a:r>
              <a:rPr lang="en-GB" dirty="0" err="1" smtClean="0"/>
              <a:t>RStudio</a:t>
            </a:r>
            <a:r>
              <a:rPr lang="en-GB" dirty="0" smtClean="0"/>
              <a:t> add-in for ggplot2 GUI</a:t>
            </a:r>
          </a:p>
          <a:p>
            <a:pPr lvl="1"/>
            <a:endParaRPr lang="en-GB" dirty="0" smtClean="0"/>
          </a:p>
          <a:p>
            <a:r>
              <a:rPr lang="en-GB" dirty="0" smtClean="0">
                <a:hlinkClick r:id="rId11"/>
              </a:rPr>
              <a:t>@nic_crane</a:t>
            </a:r>
            <a:endParaRPr lang="en-GB" dirty="0"/>
          </a:p>
          <a:p>
            <a:pPr lvl="1"/>
            <a:r>
              <a:rPr lang="en-GB" dirty="0" err="1"/>
              <a:t>eg</a:t>
            </a:r>
            <a:r>
              <a:rPr lang="en-GB" dirty="0"/>
              <a:t>. </a:t>
            </a:r>
            <a:r>
              <a:rPr lang="en-GB" dirty="0" smtClean="0"/>
              <a:t>a </a:t>
            </a:r>
            <a:r>
              <a:rPr lang="en-GB" dirty="0" smtClean="0">
                <a:hlinkClick r:id="rId12"/>
              </a:rPr>
              <a:t>javascript snippet</a:t>
            </a:r>
            <a:r>
              <a:rPr lang="en-GB" dirty="0" smtClean="0"/>
              <a:t> to get confirmation </a:t>
            </a:r>
            <a:r>
              <a:rPr lang="en-GB" dirty="0"/>
              <a:t>when </a:t>
            </a:r>
            <a:r>
              <a:rPr lang="en-GB" dirty="0" smtClean="0"/>
              <a:t>clicking back/forward buttons</a:t>
            </a:r>
          </a:p>
          <a:p>
            <a:pPr lvl="1"/>
            <a:r>
              <a:rPr lang="en-GB" dirty="0" smtClean="0"/>
              <a:t>inspired by her, I added </a:t>
            </a:r>
            <a:r>
              <a:rPr lang="en-GB" dirty="0" smtClean="0">
                <a:hlinkClick r:id="rId13"/>
              </a:rPr>
              <a:t>a bit of code</a:t>
            </a:r>
            <a:r>
              <a:rPr lang="en-GB" dirty="0" smtClean="0"/>
              <a:t> for the refresh button as well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sz="2500" dirty="0" err="1" smtClean="0"/>
              <a:t>Rstudio</a:t>
            </a:r>
            <a:r>
              <a:rPr lang="en-GB" sz="2500" dirty="0" smtClean="0"/>
              <a:t> also has shiny </a:t>
            </a:r>
            <a:r>
              <a:rPr lang="en-GB" sz="2500" dirty="0" smtClean="0">
                <a:hlinkClick r:id="rId14"/>
              </a:rPr>
              <a:t>tutorials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5"/>
              </a:rPr>
              <a:t>videos</a:t>
            </a:r>
            <a:r>
              <a:rPr lang="en-GB" sz="2500" dirty="0"/>
              <a:t> </a:t>
            </a:r>
            <a:r>
              <a:rPr lang="en-GB" sz="2500" dirty="0" smtClean="0"/>
              <a:t>and a </a:t>
            </a:r>
            <a:r>
              <a:rPr lang="en-GB" sz="2500" dirty="0" smtClean="0">
                <a:hlinkClick r:id="rId16"/>
              </a:rPr>
              <a:t>cheatsheet</a:t>
            </a:r>
            <a:endParaRPr lang="en-GB" sz="2500" dirty="0" smtClean="0"/>
          </a:p>
          <a:p>
            <a:r>
              <a:rPr lang="en-GB" sz="2500" dirty="0"/>
              <a:t>Joe </a:t>
            </a:r>
            <a:r>
              <a:rPr lang="en-GB" sz="2500" dirty="0" smtClean="0"/>
              <a:t>Cheng is writing a “</a:t>
            </a:r>
            <a:r>
              <a:rPr lang="en-GB" sz="2500" dirty="0"/>
              <a:t>Mastering </a:t>
            </a:r>
            <a:r>
              <a:rPr lang="en-GB" sz="2500" dirty="0" smtClean="0"/>
              <a:t>Shiny” </a:t>
            </a:r>
            <a:r>
              <a:rPr lang="en-GB" sz="2500" dirty="0" smtClean="0">
                <a:hlinkClick r:id="rId17"/>
              </a:rPr>
              <a:t>book</a:t>
            </a:r>
            <a:endParaRPr lang="en-GB" sz="2500" dirty="0" smtClean="0"/>
          </a:p>
        </p:txBody>
      </p:sp>
    </p:spTree>
    <p:extLst>
      <p:ext uri="{BB962C8B-B14F-4D97-AF65-F5344CB8AC3E}">
        <p14:creationId xmlns:p14="http://schemas.microsoft.com/office/powerpoint/2010/main" val="3423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477" y="1310640"/>
            <a:ext cx="11361045" cy="1894011"/>
          </a:xfrm>
        </p:spPr>
        <p:txBody>
          <a:bodyPr>
            <a:normAutofit/>
          </a:bodyPr>
          <a:lstStyle/>
          <a:p>
            <a:r>
              <a:rPr lang="en-US" b="1" dirty="0"/>
              <a:t>Don’t reinvent the wheel: </a:t>
            </a:r>
            <a:r>
              <a:rPr lang="en-US" b="1" dirty="0" smtClean="0"/>
              <a:t>making use of shiny extension packages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6000" y="4828245"/>
            <a:ext cx="8640000" cy="1709715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Münster</a:t>
            </a:r>
            <a:r>
              <a:rPr lang="en-US" sz="2500" dirty="0" smtClean="0"/>
              <a:t> R User Group</a:t>
            </a:r>
          </a:p>
          <a:p>
            <a:endParaRPr lang="en-US" sz="8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4100130"/>
            <a:ext cx="11520000" cy="1374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042048" y="6268491"/>
            <a:ext cx="1521007" cy="428232"/>
            <a:chOff x="7104834" y="5030212"/>
            <a:chExt cx="1521007" cy="428232"/>
          </a:xfrm>
        </p:grpSpPr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7534953" y="5030212"/>
              <a:ext cx="1090888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500" dirty="0" err="1" smtClean="0">
                  <a:hlinkClick r:id="rId4"/>
                </a:rPr>
                <a:t>sowla</a:t>
              </a:r>
              <a:endParaRPr lang="en-US" sz="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834" y="5047828"/>
              <a:ext cx="407550" cy="40755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648447" y="6232011"/>
            <a:ext cx="1811228" cy="428232"/>
            <a:chOff x="4165599" y="5030212"/>
            <a:chExt cx="1811228" cy="428232"/>
          </a:xfrm>
        </p:grpSpPr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4508292" y="5030212"/>
              <a:ext cx="1468535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>
                  <a:hlinkClick r:id="rId6"/>
                </a:rPr>
                <a:t>@s_owla</a:t>
              </a:r>
              <a:endParaRPr lang="en-US" sz="25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99" y="5084308"/>
              <a:ext cx="393492" cy="32004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06" y="6253843"/>
            <a:ext cx="406400" cy="406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528" y="6216603"/>
            <a:ext cx="43969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hlinkClick r:id="rId9"/>
              </a:rPr>
              <a:t>2019-MS-RUG-shiny-extensions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9222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Shiny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t="8336" r="12269"/>
          <a:stretch/>
        </p:blipFill>
        <p:spPr>
          <a:xfrm>
            <a:off x="0" y="-3973"/>
            <a:ext cx="7262296" cy="687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1" y="14027"/>
            <a:ext cx="4848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Shiny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0" y="1270197"/>
            <a:ext cx="10256520" cy="5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497" r="11227"/>
          <a:stretch/>
        </p:blipFill>
        <p:spPr>
          <a:xfrm>
            <a:off x="766551" y="1507458"/>
            <a:ext cx="4972138" cy="48705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Why did I start using shiny?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853" y="1703758"/>
            <a:ext cx="4858044" cy="4651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4232" y="6161355"/>
            <a:ext cx="20520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Log2 Fold Change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811932" y="3654570"/>
            <a:ext cx="26710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-Log10 </a:t>
            </a:r>
            <a:r>
              <a:rPr lang="en-GB" sz="2000" smtClean="0"/>
              <a:t>adjusted p-value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721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Why did I start using shiny?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0" y="1847475"/>
            <a:ext cx="10502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8" b="4182"/>
          <a:stretch/>
        </p:blipFill>
        <p:spPr>
          <a:xfrm>
            <a:off x="2879174" y="2233555"/>
            <a:ext cx="5975266" cy="3443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Demo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4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Let’s chat! </a:t>
            </a:r>
            <a:r>
              <a:rPr lang="en-US" sz="3500" b="1" dirty="0" smtClean="0">
                <a:solidFill>
                  <a:schemeClr val="bg1"/>
                </a:solidFill>
                <a:sym typeface="Wingdings"/>
              </a:rPr>
              <a:t>:)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3939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Do you actually need shiny?</a:t>
            </a:r>
          </a:p>
          <a:p>
            <a:r>
              <a:rPr lang="en-GB" dirty="0" smtClean="0"/>
              <a:t>Straight out of the shiny box</a:t>
            </a:r>
          </a:p>
          <a:p>
            <a:r>
              <a:rPr lang="en-GB" dirty="0" smtClean="0"/>
              <a:t>Judging a book by its cover</a:t>
            </a:r>
          </a:p>
          <a:p>
            <a:r>
              <a:rPr lang="en-GB" dirty="0" smtClean="0"/>
              <a:t>More ways to add to add to the UI/UX</a:t>
            </a:r>
          </a:p>
          <a:p>
            <a:r>
              <a:rPr lang="en-GB" dirty="0" smtClean="0"/>
              <a:t>Tools to help your shiny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23382</TotalTime>
  <Words>689</Words>
  <Application>Microsoft Macintosh PowerPoint</Application>
  <PresentationFormat>Widescreen</PresentationFormat>
  <Paragraphs>176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Don’t reinvent the wheel: making use of shiny extension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Don’t reinvent the wheel: making use of shiny extension packages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Interactively exploring RNA-Seq data</dc:title>
  <dc:creator>Microsoft Office User</dc:creator>
  <cp:lastModifiedBy>SO</cp:lastModifiedBy>
  <cp:revision>383</cp:revision>
  <dcterms:created xsi:type="dcterms:W3CDTF">2018-06-15T09:02:07Z</dcterms:created>
  <dcterms:modified xsi:type="dcterms:W3CDTF">2019-02-06T17:13:37Z</dcterms:modified>
</cp:coreProperties>
</file>